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9" r:id="rId3"/>
    <p:sldId id="282" r:id="rId4"/>
    <p:sldId id="277" r:id="rId5"/>
    <p:sldId id="276" r:id="rId6"/>
    <p:sldId id="272" r:id="rId7"/>
    <p:sldId id="274" r:id="rId8"/>
    <p:sldId id="257" r:id="rId9"/>
    <p:sldId id="266" r:id="rId10"/>
    <p:sldId id="273" r:id="rId11"/>
    <p:sldId id="258" r:id="rId12"/>
    <p:sldId id="267" r:id="rId13"/>
    <p:sldId id="285" r:id="rId14"/>
    <p:sldId id="286" r:id="rId15"/>
    <p:sldId id="287" r:id="rId16"/>
    <p:sldId id="288" r:id="rId17"/>
    <p:sldId id="289" r:id="rId18"/>
    <p:sldId id="290" r:id="rId19"/>
    <p:sldId id="283" r:id="rId20"/>
    <p:sldId id="284" r:id="rId21"/>
    <p:sldId id="260" r:id="rId22"/>
    <p:sldId id="263" r:id="rId23"/>
    <p:sldId id="259" r:id="rId24"/>
    <p:sldId id="278" r:id="rId25"/>
    <p:sldId id="279" r:id="rId26"/>
    <p:sldId id="280" r:id="rId27"/>
    <p:sldId id="262" r:id="rId28"/>
    <p:sldId id="268" r:id="rId29"/>
    <p:sldId id="265" r:id="rId30"/>
    <p:sldId id="271" r:id="rId31"/>
    <p:sldId id="291" r:id="rId32"/>
    <p:sldId id="301" r:id="rId33"/>
    <p:sldId id="304" r:id="rId34"/>
    <p:sldId id="303" r:id="rId35"/>
    <p:sldId id="302" r:id="rId36"/>
    <p:sldId id="292" r:id="rId37"/>
    <p:sldId id="293" r:id="rId38"/>
    <p:sldId id="294" r:id="rId39"/>
    <p:sldId id="295" r:id="rId40"/>
    <p:sldId id="296" r:id="rId41"/>
    <p:sldId id="300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5"/>
    <p:restoredTop sz="94577"/>
  </p:normalViewPr>
  <p:slideViewPr>
    <p:cSldViewPr snapToGrid="0" snapToObjects="1">
      <p:cViewPr varScale="1">
        <p:scale>
          <a:sx n="73" d="100"/>
          <a:sy n="73" d="100"/>
        </p:scale>
        <p:origin x="19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</a:t>
            </a:r>
            <a:r>
              <a:rPr lang="en-US" dirty="0" err="1"/>
              <a:t>Daijiang</a:t>
            </a:r>
            <a:r>
              <a:rPr lang="en-US" dirty="0"/>
              <a:t> Li, Robert </a:t>
            </a:r>
            <a:r>
              <a:rPr lang="en-US" dirty="0" err="1"/>
              <a:t>Guralnick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urple and yellow logo&#10;&#10;Description automatically generated">
            <a:extLst>
              <a:ext uri="{FF2B5EF4-FFF2-40B4-BE49-F238E27FC236}">
                <a16:creationId xmlns:a16="http://schemas.microsoft.com/office/drawing/2014/main" id="{2B9E74AF-2362-E57D-FF63-542F1B17A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325" y="-130098"/>
            <a:ext cx="1587420" cy="158742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</a:t>
            </a:r>
          </a:p>
          <a:p>
            <a:r>
              <a:rPr lang="en-US" dirty="0"/>
              <a:t>Data types conversion, reprocessing results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operating system&#10;&#10;Description automatically generated">
            <a:extLst>
              <a:ext uri="{FF2B5EF4-FFF2-40B4-BE49-F238E27FC236}">
                <a16:creationId xmlns:a16="http://schemas.microsoft.com/office/drawing/2014/main" id="{FA2FE8E1-9AD3-82B7-B12B-0C0ECA78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82750"/>
            <a:ext cx="4610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pie chart&#10;&#10;Description automatically generated">
            <a:extLst>
              <a:ext uri="{FF2B5EF4-FFF2-40B4-BE49-F238E27FC236}">
                <a16:creationId xmlns:a16="http://schemas.microsoft.com/office/drawing/2014/main" id="{BD4126AE-E4A2-2BC2-8CAD-C85C7D8C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644650"/>
            <a:ext cx="4191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B6098AF4-5A9B-1634-F9F9-5AC9998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33550"/>
            <a:ext cx="4254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text&#10;&#10;Description automatically generated">
            <a:extLst>
              <a:ext uri="{FF2B5EF4-FFF2-40B4-BE49-F238E27FC236}">
                <a16:creationId xmlns:a16="http://schemas.microsoft.com/office/drawing/2014/main" id="{B6479EB4-B4E9-E8EA-DF51-4150F3EC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27200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34507D63-4331-358E-085B-A174A0CA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638300"/>
            <a:ext cx="386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8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D3B7CCA2-A9F7-CB4C-8F6E-C6A46180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31800"/>
            <a:ext cx="5905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4874-E0B1-785C-783E-6D53C4AB7C42}"/>
              </a:ext>
            </a:extLst>
          </p:cNvPr>
          <p:cNvSpPr txBox="1"/>
          <p:nvPr/>
        </p:nvSpPr>
        <p:spPr>
          <a:xfrm>
            <a:off x="2447526" y="2855813"/>
            <a:ext cx="7296947" cy="2308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to analyze chemical data in a phylogenetic context?</a:t>
            </a:r>
          </a:p>
        </p:txBody>
      </p:sp>
    </p:spTree>
    <p:extLst>
      <p:ext uri="{BB962C8B-B14F-4D97-AF65-F5344CB8AC3E}">
        <p14:creationId xmlns:p14="http://schemas.microsoft.com/office/powerpoint/2010/main" val="56278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 and test for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Represent the nature of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My chemical data are presence-absence with relative quantities</a:t>
            </a:r>
          </a:p>
          <a:p>
            <a:pPr lvl="1"/>
            <a:r>
              <a:rPr lang="en-US" dirty="0"/>
              <a:t>Sounds like community data, like something an ecologist would do, not a chemist</a:t>
            </a:r>
          </a:p>
          <a:p>
            <a:pPr lvl="1"/>
            <a:r>
              <a:rPr lang="en-US" dirty="0"/>
              <a:t>But ecological libraries expect a certain data structure, and I don’t want to write my own code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lvl="1"/>
            <a:r>
              <a:rPr lang="en-US" dirty="0"/>
              <a:t>Process my data to make barely formatted raw CSVs look like a typical ecological community matrix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it is a compound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backwards-design principles</a:t>
            </a:r>
          </a:p>
          <a:p>
            <a:r>
              <a:rPr lang="en-US" dirty="0"/>
              <a:t>Obtain data (outside this workshop)</a:t>
            </a:r>
          </a:p>
          <a:p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1"/>
            <a:r>
              <a:rPr lang="en-US" dirty="0"/>
              <a:t>Get used to ”looking” at files</a:t>
            </a:r>
          </a:p>
          <a:p>
            <a:r>
              <a:rPr lang="en-US" dirty="0"/>
              <a:t>Understand output data (your job!) – what are you doing with the data, what data structures do tools assume</a:t>
            </a:r>
          </a:p>
          <a:p>
            <a:r>
              <a:rPr lang="en-US" dirty="0"/>
              <a:t>Restructure </a:t>
            </a:r>
          </a:p>
          <a:p>
            <a:r>
              <a:rPr lang="en-US" dirty="0"/>
              <a:t>(Possibly) clean and filter</a:t>
            </a:r>
          </a:p>
          <a:p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r>
              <a:rPr lang="en-US" dirty="0"/>
              <a:t>Downloaded GitHub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8:00 to 8:30 AM – TALK Ryan Folk, Intro and Introductions</a:t>
            </a:r>
          </a:p>
          <a:p>
            <a:r>
              <a:rPr lang="en-US" dirty="0"/>
              <a:t>8:30 to 9:00 AM – MAKE SURE YOUR COMPUTER WORKS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>
                <a:solidFill>
                  <a:srgbClr val="00B050"/>
                </a:solidFill>
              </a:rPr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>
                <a:solidFill>
                  <a:srgbClr val="00B050"/>
                </a:solidFill>
              </a:rPr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>
                <a:solidFill>
                  <a:srgbClr val="00B050"/>
                </a:solidFill>
              </a:rPr>
              <a:t>3:00 – COFFEE </a:t>
            </a:r>
          </a:p>
          <a:p>
            <a:r>
              <a:rPr lang="en-US" dirty="0"/>
              <a:t>3:30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4:30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4:30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First two years – NSF DEB 1916632, this year NSF DEB 2316266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Posted slides and all materials on GitHub!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AA5-A5DB-73F4-37E4-A8E0F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C02C-E571-F453-B447-0C3E03BF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sampling completeness for downstream analysis</a:t>
            </a:r>
          </a:p>
          <a:p>
            <a:r>
              <a:rPr lang="en-US" dirty="0"/>
              <a:t>No clear recommendation – as much as you can</a:t>
            </a:r>
          </a:p>
          <a:p>
            <a:r>
              <a:rPr lang="en-US" dirty="0"/>
              <a:t>&lt;5% is definitely not good</a:t>
            </a:r>
          </a:p>
          <a:p>
            <a:r>
              <a:rPr lang="en-US" dirty="0"/>
              <a:t>Higher level taxon trees are definitely not good</a:t>
            </a: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01CA56FA-55DB-BCAF-5E7F-1F78CD85B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218" y="3815862"/>
            <a:ext cx="7360781" cy="30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0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AA5-A5DB-73F4-37E4-A8E0F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C02C-E571-F453-B447-0C3E03BF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fraction parameters</a:t>
            </a:r>
          </a:p>
          <a:p>
            <a:pPr lvl="1"/>
            <a:r>
              <a:rPr lang="en-US" dirty="0"/>
              <a:t>Three main strategies:</a:t>
            </a:r>
          </a:p>
          <a:p>
            <a:pPr lvl="1"/>
            <a:r>
              <a:rPr lang="en-US" dirty="0"/>
              <a:t>Ignore</a:t>
            </a:r>
          </a:p>
          <a:p>
            <a:pPr lvl="1"/>
            <a:r>
              <a:rPr lang="en-US" dirty="0"/>
              <a:t>Parameterize</a:t>
            </a:r>
          </a:p>
          <a:p>
            <a:pPr lvl="1"/>
            <a:r>
              <a:rPr lang="en-US" dirty="0"/>
              <a:t>Synthesize new tips from taxonomy</a:t>
            </a:r>
          </a:p>
          <a:p>
            <a:endParaRPr lang="en-US" dirty="0"/>
          </a:p>
        </p:txBody>
      </p:sp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9E2A96A-1BC0-01BF-1062-F06406C4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046785"/>
            <a:ext cx="8251575" cy="12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93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AA5-A5DB-73F4-37E4-A8E0F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C02C-E571-F453-B447-0C3E03BF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fraction parameters</a:t>
            </a:r>
          </a:p>
          <a:p>
            <a:endParaRPr lang="en-US" dirty="0"/>
          </a:p>
        </p:txBody>
      </p:sp>
      <p:pic>
        <p:nvPicPr>
          <p:cNvPr id="11" name="Picture 10" descr="A graph of a number of trees&#10;&#10;Description automatically generated with medium confidence">
            <a:extLst>
              <a:ext uri="{FF2B5EF4-FFF2-40B4-BE49-F238E27FC236}">
                <a16:creationId xmlns:a16="http://schemas.microsoft.com/office/drawing/2014/main" id="{AD04A9CA-1137-E20D-A747-744F638E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89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AA5-A5DB-73F4-37E4-A8E0F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C02C-E571-F453-B447-0C3E03BF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fraction parameters</a:t>
            </a:r>
          </a:p>
          <a:p>
            <a:endParaRPr lang="en-US" dirty="0"/>
          </a:p>
        </p:txBody>
      </p:sp>
      <p:pic>
        <p:nvPicPr>
          <p:cNvPr id="5" name="Picture 4" descr="A graph of a tree drop treatment&#10;&#10;Description automatically generated">
            <a:extLst>
              <a:ext uri="{FF2B5EF4-FFF2-40B4-BE49-F238E27FC236}">
                <a16:creationId xmlns:a16="http://schemas.microsoft.com/office/drawing/2014/main" id="{E1439016-257B-B16E-8910-C087ECC0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356644"/>
            <a:ext cx="3695700" cy="3289300"/>
          </a:xfrm>
          <a:prstGeom prst="rect">
            <a:avLst/>
          </a:prstGeom>
        </p:spPr>
      </p:pic>
      <p:pic>
        <p:nvPicPr>
          <p:cNvPr id="7" name="Picture 6" descr="A graph of a number of green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7B7C8420-6365-FD8A-5C01-043CA423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2" y="2356644"/>
            <a:ext cx="3975100" cy="3314700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52E90A-DDE0-4861-1357-0B4972988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396" y="5645943"/>
            <a:ext cx="6385420" cy="10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79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AA5-A5DB-73F4-37E4-A8E0FF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DC02C-E571-F453-B447-0C3E03BF9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(well-sampled) trees</a:t>
            </a:r>
          </a:p>
          <a:p>
            <a:pPr lvl="1"/>
            <a:r>
              <a:rPr lang="en-US" dirty="0"/>
              <a:t>Try it! </a:t>
            </a:r>
          </a:p>
          <a:p>
            <a:pPr lvl="1"/>
            <a:r>
              <a:rPr lang="en-US" dirty="0"/>
              <a:t>Look at this paper though</a:t>
            </a:r>
          </a:p>
          <a:p>
            <a:pPr lvl="1"/>
            <a:r>
              <a:rPr lang="en-US" dirty="0"/>
              <a:t>Avoid semi-parametric – underpowered  </a:t>
            </a:r>
          </a:p>
        </p:txBody>
      </p:sp>
      <p:pic>
        <p:nvPicPr>
          <p:cNvPr id="5" name="Picture 4" descr="A blue and white text&#10;&#10;Description automatically generated">
            <a:extLst>
              <a:ext uri="{FF2B5EF4-FFF2-40B4-BE49-F238E27FC236}">
                <a16:creationId xmlns:a16="http://schemas.microsoft.com/office/drawing/2014/main" id="{A8F6CB26-E811-D82C-EE0F-04EF58E0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4122397"/>
            <a:ext cx="7772400" cy="27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78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A732-E792-557D-FDF2-D6EDB86C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FD9B-872D-5F66-707D-EC8F3EA3A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Incorporating phylogenetic uncertainty</a:t>
            </a:r>
          </a:p>
          <a:p>
            <a:r>
              <a:rPr lang="en-US" dirty="0"/>
              <a:t>Bayesian – natural framework</a:t>
            </a:r>
          </a:p>
          <a:p>
            <a:pPr lvl="1"/>
            <a:r>
              <a:rPr lang="en-US" dirty="0"/>
              <a:t>Look at </a:t>
            </a:r>
            <a:r>
              <a:rPr lang="en-US" dirty="0" err="1"/>
              <a:t>RevBayes</a:t>
            </a:r>
            <a:endParaRPr lang="en-US" dirty="0"/>
          </a:p>
          <a:p>
            <a:r>
              <a:rPr lang="en-US" dirty="0"/>
              <a:t>Bootstrapping</a:t>
            </a:r>
          </a:p>
          <a:p>
            <a:pPr lvl="1"/>
            <a:r>
              <a:rPr lang="en-US" dirty="0"/>
              <a:t>A bit like model averaging – summarize a set of analyses over set of 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53AF-2415-AF90-3113-652DC890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B670-8883-8E66-9A22-A3A87159A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Multidimensional traits – objective way to delineate</a:t>
            </a:r>
          </a:p>
          <a:p>
            <a:pPr lvl="1"/>
            <a:r>
              <a:rPr lang="en-US" dirty="0"/>
              <a:t>Hard for a lot of methods</a:t>
            </a:r>
          </a:p>
          <a:p>
            <a:pPr lvl="1"/>
            <a:r>
              <a:rPr lang="en-US" dirty="0"/>
              <a:t>Some methods intended for multivariate traits (e.g., </a:t>
            </a:r>
            <a:r>
              <a:rPr lang="en-US" dirty="0" err="1"/>
              <a:t>Kmult</a:t>
            </a:r>
            <a:r>
              <a:rPr lang="en-US" dirty="0"/>
              <a:t>, ancestral niche reconstruction, PGLMM, PGLS)</a:t>
            </a:r>
          </a:p>
          <a:p>
            <a:pPr lvl="1"/>
            <a:r>
              <a:rPr lang="en-US" dirty="0"/>
              <a:t>Consider distance methods and ordination – simplify either your data or the comparison</a:t>
            </a:r>
          </a:p>
          <a:p>
            <a:r>
              <a:rPr lang="en-US" dirty="0"/>
              <a:t>Presence/absence vs. abundance</a:t>
            </a:r>
          </a:p>
          <a:p>
            <a:pPr lvl="1"/>
            <a:r>
              <a:rPr lang="en-US" dirty="0"/>
              <a:t>They are different hypotheses</a:t>
            </a:r>
          </a:p>
        </p:txBody>
      </p:sp>
    </p:spTree>
    <p:extLst>
      <p:ext uri="{BB962C8B-B14F-4D97-AF65-F5344CB8AC3E}">
        <p14:creationId xmlns:p14="http://schemas.microsoft.com/office/powerpoint/2010/main" val="31973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B7B9-EA74-8A2F-EDF4-44D68768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2478D-F17E-F5F0-B602-C86981B8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P-values in large datasets</a:t>
            </a:r>
          </a:p>
          <a:p>
            <a:r>
              <a:rPr lang="en-US" dirty="0"/>
              <a:t>P-value definition</a:t>
            </a:r>
          </a:p>
          <a:p>
            <a:r>
              <a:rPr lang="en-US" dirty="0"/>
              <a:t>P-values are not intended to measure importance</a:t>
            </a:r>
          </a:p>
          <a:p>
            <a:r>
              <a:rPr lang="en-US" dirty="0"/>
              <a:t>Consider effect size estimates</a:t>
            </a:r>
          </a:p>
        </p:txBody>
      </p:sp>
    </p:spTree>
    <p:extLst>
      <p:ext uri="{BB962C8B-B14F-4D97-AF65-F5344CB8AC3E}">
        <p14:creationId xmlns:p14="http://schemas.microsoft.com/office/powerpoint/2010/main" val="358638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A5DD-9A51-ABC6-FDCC-1D0E83DD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DACED-E443-5E7F-98C4-F30565F1E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Reconcile species names</a:t>
            </a:r>
          </a:p>
          <a:p>
            <a:pPr lvl="1"/>
            <a:r>
              <a:rPr lang="en-US" dirty="0"/>
              <a:t>POWO</a:t>
            </a:r>
          </a:p>
          <a:p>
            <a:pPr lvl="1"/>
            <a:r>
              <a:rPr lang="en-US" dirty="0"/>
              <a:t>World Checklist of Vascular Plants</a:t>
            </a:r>
          </a:p>
          <a:p>
            <a:pPr lvl="1"/>
            <a:r>
              <a:rPr lang="en-US" dirty="0" err="1"/>
              <a:t>ParseGBIF</a:t>
            </a:r>
            <a:endParaRPr lang="en-US" dirty="0"/>
          </a:p>
          <a:p>
            <a:pPr lvl="1"/>
            <a:r>
              <a:rPr lang="en-US" dirty="0" err="1"/>
              <a:t>Taxize</a:t>
            </a:r>
            <a:endParaRPr lang="en-US" dirty="0"/>
          </a:p>
          <a:p>
            <a:pPr lvl="1"/>
            <a:r>
              <a:rPr lang="en-US" dirty="0" err="1"/>
              <a:t>U.Taxonstand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6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9EA9-2056-B6C0-DC2D-7F4B939A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1679-81DE-C2EE-5D28-88224332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FloraTraiter</a:t>
            </a:r>
            <a:r>
              <a:rPr lang="en-US" dirty="0"/>
              <a:t>/NLP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9FE3CAD4-988E-650C-68C6-4B7EE235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887" y="2941595"/>
            <a:ext cx="7772400" cy="22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52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9EA9-2056-B6C0-DC2D-7F4B939A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81679-81DE-C2EE-5D28-882243323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FloraTraiter</a:t>
            </a:r>
            <a:r>
              <a:rPr lang="en-US" dirty="0"/>
              <a:t>/NLP</a:t>
            </a:r>
          </a:p>
          <a:p>
            <a:r>
              <a:rPr lang="en-US" dirty="0"/>
              <a:t>Natural language processing (rule-based parsing, predefined linguistic rules)</a:t>
            </a:r>
          </a:p>
          <a:p>
            <a:pPr lvl="1"/>
            <a:r>
              <a:rPr lang="en-US" dirty="0"/>
              <a:t>E.g., break down parts of grammar, determine the stem, identify word relationships</a:t>
            </a:r>
          </a:p>
          <a:p>
            <a:r>
              <a:rPr lang="en-US" dirty="0"/>
              <a:t>Use pre-built language models, add botanical vocabulary</a:t>
            </a:r>
          </a:p>
          <a:p>
            <a:r>
              <a:rPr lang="en-US" dirty="0"/>
              <a:t>Separate script to read and reconcile raw output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5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767EA08-7574-4FA0-29DC-7987E031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0269"/>
            <a:ext cx="7772400" cy="585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36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D192B7BE-EC91-490B-636B-F3F44AAB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99" y="539921"/>
            <a:ext cx="9588640" cy="251219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D376B3-4048-01A0-2A74-04D0F89C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729" y="3429000"/>
            <a:ext cx="6946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5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type of error&#10;&#10;Description automatically generated with medium confidence">
            <a:extLst>
              <a:ext uri="{FF2B5EF4-FFF2-40B4-BE49-F238E27FC236}">
                <a16:creationId xmlns:a16="http://schemas.microsoft.com/office/drawing/2014/main" id="{F1EEC999-4DFF-8BA0-15D5-91883A99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244600"/>
            <a:ext cx="66421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78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‘Botany Attendees’</a:t>
            </a:r>
            <a:r>
              <a:rPr lang="en-US" dirty="0"/>
              <a:t>, password </a:t>
            </a:r>
            <a:r>
              <a:rPr lang="en-US" dirty="0">
                <a:highlight>
                  <a:srgbClr val="FFFF00"/>
                </a:highlight>
              </a:rPr>
              <a:t>Botany2024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11710</TotalTime>
  <Words>1279</Words>
  <Application>Microsoft Macintosh PowerPoint</Application>
  <PresentationFormat>Widescreen</PresentationFormat>
  <Paragraphs>214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Biodiversity Data Wrangling</vt:lpstr>
      <vt:lpstr>Introductions</vt:lpstr>
      <vt:lpstr>Tentative Agenda</vt:lpstr>
      <vt:lpstr>Make sure you are set up</vt:lpstr>
      <vt:lpstr>Collect data for practice sessions</vt:lpstr>
      <vt:lpstr>Topical coverage</vt:lpstr>
      <vt:lpstr>Scenario</vt:lpstr>
      <vt:lpstr>Philosophy</vt:lpstr>
      <vt:lpstr>Philosophy</vt:lpstr>
      <vt:lpstr>Philosophy</vt:lpstr>
      <vt:lpstr>Philosophy</vt:lpstr>
      <vt:lpstr>Philosophy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Philosophy</vt:lpstr>
      <vt:lpstr>Make sure you are set up</vt:lpstr>
      <vt:lpstr>Closing notes</vt:lpstr>
      <vt:lpstr>Questions</vt:lpstr>
      <vt:lpstr>Questions</vt:lpstr>
      <vt:lpstr>Questions</vt:lpstr>
      <vt:lpstr>Questions</vt:lpstr>
      <vt:lpstr>Questions</vt:lpstr>
      <vt:lpstr>Questions</vt:lpstr>
      <vt:lpstr>Question</vt:lpstr>
      <vt:lpstr>Question</vt:lpstr>
      <vt:lpstr>Questions</vt:lpstr>
      <vt:lpstr>Questions</vt:lpstr>
      <vt:lpstr>Questions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Ryan Folk</cp:lastModifiedBy>
  <cp:revision>58</cp:revision>
  <dcterms:created xsi:type="dcterms:W3CDTF">2022-07-14T21:18:27Z</dcterms:created>
  <dcterms:modified xsi:type="dcterms:W3CDTF">2024-06-16T19:57:36Z</dcterms:modified>
</cp:coreProperties>
</file>